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4" r:id="rId4"/>
    <p:sldId id="259" r:id="rId5"/>
    <p:sldId id="267" r:id="rId6"/>
    <p:sldId id="260" r:id="rId7"/>
    <p:sldId id="265" r:id="rId8"/>
    <p:sldId id="263" r:id="rId9"/>
    <p:sldId id="266" r:id="rId10"/>
    <p:sldId id="261" r:id="rId11"/>
    <p:sldId id="268" r:id="rId12"/>
    <p:sldId id="269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D1D"/>
    <a:srgbClr val="D20000"/>
    <a:srgbClr val="FF1919"/>
    <a:srgbClr val="FF8585"/>
    <a:srgbClr val="D79EE2"/>
    <a:srgbClr val="D8BEEC"/>
    <a:srgbClr val="122D46"/>
    <a:srgbClr val="FF4B4B"/>
    <a:srgbClr val="B685DB"/>
    <a:srgbClr val="A568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6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D7061-1EBD-41E2-9642-B598FCDD305E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F95B-3EC1-4289-9AAA-E28579A843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926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D7061-1EBD-41E2-9642-B598FCDD305E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F95B-3EC1-4289-9AAA-E28579A843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257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D7061-1EBD-41E2-9642-B598FCDD305E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F95B-3EC1-4289-9AAA-E28579A843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771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D7061-1EBD-41E2-9642-B598FCDD305E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F95B-3EC1-4289-9AAA-E28579A843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400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D7061-1EBD-41E2-9642-B598FCDD305E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F95B-3EC1-4289-9AAA-E28579A843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472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D7061-1EBD-41E2-9642-B598FCDD305E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F95B-3EC1-4289-9AAA-E28579A843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807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D7061-1EBD-41E2-9642-B598FCDD305E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F95B-3EC1-4289-9AAA-E28579A843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304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D7061-1EBD-41E2-9642-B598FCDD305E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F95B-3EC1-4289-9AAA-E28579A843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566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D7061-1EBD-41E2-9642-B598FCDD305E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F95B-3EC1-4289-9AAA-E28579A843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168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D7061-1EBD-41E2-9642-B598FCDD305E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F95B-3EC1-4289-9AAA-E28579A843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578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D7061-1EBD-41E2-9642-B598FCDD305E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F95B-3EC1-4289-9AAA-E28579A843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932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D7061-1EBD-41E2-9642-B598FCDD305E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DF95B-3EC1-4289-9AAA-E28579A843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612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.png"/><Relationship Id="rId7" Type="http://schemas.openxmlformats.org/officeDocument/2006/relationships/slide" Target="slide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10" Type="http://schemas.openxmlformats.org/officeDocument/2006/relationships/image" Target="../media/image8.gif"/><Relationship Id="rId4" Type="http://schemas.openxmlformats.org/officeDocument/2006/relationships/slide" Target="slide3.xml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3.wdp"/><Relationship Id="rId7" Type="http://schemas.openxmlformats.org/officeDocument/2006/relationships/slide" Target="slide5.xml"/><Relationship Id="rId12" Type="http://schemas.openxmlformats.org/officeDocument/2006/relationships/image" Target="../media/image18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microsoft.com/office/2007/relationships/hdphoto" Target="../media/hdphoto5.wdp"/><Relationship Id="rId5" Type="http://schemas.microsoft.com/office/2007/relationships/hdphoto" Target="../media/hdphoto4.wdp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4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microsoft.com/office/2007/relationships/hdphoto" Target="../media/hdphoto6.wdp"/><Relationship Id="rId7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5" Type="http://schemas.openxmlformats.org/officeDocument/2006/relationships/image" Target="../media/image16.png"/><Relationship Id="rId10" Type="http://schemas.openxmlformats.org/officeDocument/2006/relationships/image" Target="../media/image24.gif"/><Relationship Id="rId4" Type="http://schemas.openxmlformats.org/officeDocument/2006/relationships/slide" Target="slide7.xml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6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microsoft.com/office/2007/relationships/hdphoto" Target="../media/hdphoto8.wdp"/><Relationship Id="rId7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5" Type="http://schemas.openxmlformats.org/officeDocument/2006/relationships/image" Target="../media/image16.png"/><Relationship Id="rId10" Type="http://schemas.openxmlformats.org/officeDocument/2006/relationships/image" Target="../media/image30.gif"/><Relationship Id="rId4" Type="http://schemas.openxmlformats.org/officeDocument/2006/relationships/slide" Target="slide9.xml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8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3" Type="http://schemas.microsoft.com/office/2007/relationships/hdphoto" Target="../media/hdphoto10.wdp"/><Relationship Id="rId7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2.xml"/><Relationship Id="rId5" Type="http://schemas.openxmlformats.org/officeDocument/2006/relationships/image" Target="../media/image16.png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0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" y="14414"/>
            <a:ext cx="12192003" cy="2069759"/>
          </a:xfrm>
          <a:prstGeom prst="rect">
            <a:avLst/>
          </a:prstGeom>
          <a:solidFill>
            <a:srgbClr val="122D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7068" y="4802657"/>
            <a:ext cx="12192003" cy="2069759"/>
          </a:xfrm>
          <a:prstGeom prst="rect">
            <a:avLst/>
          </a:prstGeom>
          <a:solidFill>
            <a:srgbClr val="122D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200398" y="1393996"/>
            <a:ext cx="5791200" cy="4100641"/>
          </a:xfrm>
          <a:prstGeom prst="rect">
            <a:avLst/>
          </a:prstGeom>
          <a:solidFill>
            <a:srgbClr val="122D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рапеция 2"/>
          <p:cNvSpPr/>
          <p:nvPr/>
        </p:nvSpPr>
        <p:spPr>
          <a:xfrm rot="5400000">
            <a:off x="-1828804" y="1828800"/>
            <a:ext cx="6858001" cy="3200401"/>
          </a:xfrm>
          <a:prstGeom prst="trapezoid">
            <a:avLst>
              <a:gd name="adj" fmla="val 42708"/>
            </a:avLst>
          </a:prstGeom>
          <a:solidFill>
            <a:srgbClr val="122D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Трапеция 3"/>
          <p:cNvSpPr/>
          <p:nvPr/>
        </p:nvSpPr>
        <p:spPr>
          <a:xfrm rot="16200000" flipH="1">
            <a:off x="7199869" y="1806144"/>
            <a:ext cx="6858001" cy="3274544"/>
          </a:xfrm>
          <a:prstGeom prst="trapezoid">
            <a:avLst>
              <a:gd name="adj" fmla="val 42228"/>
            </a:avLst>
          </a:prstGeom>
          <a:solidFill>
            <a:srgbClr val="122D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9427"/>
          <a:stretch/>
        </p:blipFill>
        <p:spPr>
          <a:xfrm>
            <a:off x="3188043" y="1393996"/>
            <a:ext cx="5785018" cy="4115056"/>
          </a:xfrm>
          <a:prstGeom prst="rect">
            <a:avLst/>
          </a:prstGeom>
        </p:spPr>
      </p:pic>
      <p:pic>
        <p:nvPicPr>
          <p:cNvPr id="9" name="Рисунок 8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0512" y="2735889"/>
            <a:ext cx="4280860" cy="285390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1475" y="214184"/>
            <a:ext cx="11487149" cy="1474573"/>
          </a:xfrm>
          <a:prstGeom prst="rect">
            <a:avLst/>
          </a:prstGeom>
          <a:noFill/>
        </p:spPr>
        <p:txBody>
          <a:bodyPr wrap="square" rtlCol="0">
            <a:prstTxWarp prst="textCanUp">
              <a:avLst/>
            </a:prstTxWarp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Добро пожаловать в мир </a:t>
            </a:r>
            <a:r>
              <a:rPr lang="ru-RU" dirty="0" smtClean="0">
                <a:solidFill>
                  <a:schemeClr val="bg1"/>
                </a:solidFill>
              </a:rPr>
              <a:t>эмоций </a:t>
            </a:r>
            <a:r>
              <a:rPr lang="ru-RU" dirty="0" smtClean="0">
                <a:solidFill>
                  <a:schemeClr val="bg1"/>
                </a:solidFill>
              </a:rPr>
              <a:t>«головоломка»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07320" y="3443416"/>
            <a:ext cx="2949146" cy="2949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83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" y="14414"/>
            <a:ext cx="12192003" cy="206975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7068" y="4802657"/>
            <a:ext cx="12192003" cy="206975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781168" y="1911178"/>
            <a:ext cx="4703805" cy="3064476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рапеция 2"/>
          <p:cNvSpPr/>
          <p:nvPr/>
        </p:nvSpPr>
        <p:spPr>
          <a:xfrm rot="5400000">
            <a:off x="-1538419" y="1538416"/>
            <a:ext cx="6858001" cy="3781169"/>
          </a:xfrm>
          <a:prstGeom prst="trapezoid">
            <a:avLst>
              <a:gd name="adj" fmla="val 5043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Трапеция 3"/>
          <p:cNvSpPr/>
          <p:nvPr/>
        </p:nvSpPr>
        <p:spPr>
          <a:xfrm rot="16200000" flipH="1">
            <a:off x="6946557" y="1552831"/>
            <a:ext cx="6858001" cy="3781169"/>
          </a:xfrm>
          <a:prstGeom prst="trapezoid">
            <a:avLst>
              <a:gd name="adj" fmla="val 49776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332" y="2392843"/>
            <a:ext cx="2591923" cy="167665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" name="Цилиндр 9"/>
          <p:cNvSpPr/>
          <p:nvPr/>
        </p:nvSpPr>
        <p:spPr>
          <a:xfrm>
            <a:off x="7459268" y="4672332"/>
            <a:ext cx="1722922" cy="806349"/>
          </a:xfrm>
          <a:prstGeom prst="ca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3475" y="2065894"/>
            <a:ext cx="1129892" cy="2743061"/>
          </a:xfrm>
          <a:prstGeom prst="rect">
            <a:avLst/>
          </a:prstGeom>
        </p:spPr>
      </p:pic>
      <p:sp>
        <p:nvSpPr>
          <p:cNvPr id="8" name="Выноска-облако 7"/>
          <p:cNvSpPr/>
          <p:nvPr/>
        </p:nvSpPr>
        <p:spPr>
          <a:xfrm>
            <a:off x="6244281" y="1076526"/>
            <a:ext cx="1828497" cy="819416"/>
          </a:xfrm>
          <a:prstGeom prst="cloudCallout">
            <a:avLst>
              <a:gd name="adj1" fmla="val 41396"/>
              <a:gd name="adj2" fmla="val 85183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Я радость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3" name="Рисунок 12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959" b="98557" l="10000" r="90000">
                        <a14:foregroundMark x1="69381" y1="12165" x2="69381" y2="12165"/>
                        <a14:foregroundMark x1="26701" y1="12371" x2="26701" y2="1237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39264" y="3768620"/>
            <a:ext cx="1940198" cy="1940198"/>
          </a:xfrm>
          <a:prstGeom prst="rect">
            <a:avLst/>
          </a:prstGeom>
        </p:spPr>
      </p:pic>
      <p:pic>
        <p:nvPicPr>
          <p:cNvPr id="1026" name="Picture 2" descr="https://content.production.cdn.art19.com/images/82/27/eb/11/8227eb11-2859-4738-bc8a-39ee289f7577/a3d308492e82e4aa20d7e91e4eb2b4065c1426c45c6828a176c5b785d32ed7c0ec1d6104d0ad5c8458128a86c0d846313b8ac93b59e0ab5bbbdf03a9d7af2f01.jpe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46074" y1="66051" x2="46074" y2="66051"/>
                        <a14:foregroundMark x1="45843" y1="66051" x2="45843" y2="66051"/>
                        <a14:foregroundMark x1="29677" y1="63395" x2="80485" y2="660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5372" y="5837536"/>
            <a:ext cx="938656" cy="93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46" y="2390772"/>
            <a:ext cx="3084168" cy="1739471"/>
          </a:xfrm>
          <a:prstGeom prst="rect">
            <a:avLst/>
          </a:prstGeom>
          <a:scene3d>
            <a:camera prst="perspectiveContrastingRigh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88008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3557" y="29052"/>
            <a:ext cx="2298837" cy="19616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28825" y="2533650"/>
            <a:ext cx="32861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Радость </a:t>
            </a:r>
            <a:r>
              <a:rPr lang="ru-RU" dirty="0"/>
              <a:t>- чувство удовольствия, восторга, комфорта, релаксации, внутреннего удовлетворения и счастья.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28825" y="4001453"/>
            <a:ext cx="35169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Радость можно выразить по-разному: закричать, засмеяться, захлопать в ладоши, запрыгать и даже иногда от радости можно заплакать. А ещё, когда человек радуется, он улыбается.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5523" y="200025"/>
            <a:ext cx="2998996" cy="21436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82903" y="2010252"/>
            <a:ext cx="387079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фильме Головоломка радость одна </a:t>
            </a:r>
            <a:r>
              <a:rPr lang="ru-RU" dirty="0"/>
              <a:t>из пяти эмоций в сознании </a:t>
            </a:r>
            <a:r>
              <a:rPr lang="ru-RU" dirty="0" smtClean="0"/>
              <a:t>главного героя, </a:t>
            </a:r>
            <a:r>
              <a:rPr lang="ru-RU" dirty="0"/>
              <a:t>которая всегда счастлива и </a:t>
            </a:r>
            <a:r>
              <a:rPr lang="ru-RU" dirty="0" smtClean="0"/>
              <a:t>радостна</a:t>
            </a:r>
            <a:endParaRPr lang="ru-RU" dirty="0"/>
          </a:p>
          <a:p>
            <a:r>
              <a:rPr lang="ru-RU" dirty="0"/>
              <a:t>С самого первого дня жизни </a:t>
            </a:r>
            <a:r>
              <a:rPr lang="ru-RU" dirty="0" smtClean="0"/>
              <a:t>главного героя его </a:t>
            </a:r>
            <a:r>
              <a:rPr lang="ru-RU" dirty="0"/>
              <a:t>главная эмоция — Радость. Радость обожает шоколадные торты, смеяться и танцевать, пока голова не закружится. Она никогда не опускает руки и считает, что сложные ситуации таят в себе новые удивительные возможности. Все свои </a:t>
            </a:r>
            <a:r>
              <a:rPr lang="ru-RU" dirty="0" smtClean="0"/>
              <a:t>решения </a:t>
            </a:r>
            <a:r>
              <a:rPr lang="ru-RU" dirty="0"/>
              <a:t>Радость принимает с надеждой и оптимизмом и очень старается воплотить задуманное. Ведь самое главное для неё — чтобы </a:t>
            </a:r>
            <a:r>
              <a:rPr lang="ru-RU" dirty="0" smtClean="0"/>
              <a:t>главный герой </a:t>
            </a:r>
            <a:r>
              <a:rPr lang="ru-RU" dirty="0"/>
              <a:t>была счастлива.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8" name="Рисунок 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806" y="5755779"/>
            <a:ext cx="1688738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29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" y="14414"/>
            <a:ext cx="12192003" cy="206975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7068" y="4802657"/>
            <a:ext cx="12192003" cy="206975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759676" y="1911178"/>
            <a:ext cx="3863546" cy="3064476"/>
          </a:xfrm>
          <a:prstGeom prst="rect">
            <a:avLst/>
          </a:prstGeom>
          <a:solidFill>
            <a:srgbClr val="5BD4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рапеция 2"/>
          <p:cNvSpPr/>
          <p:nvPr/>
        </p:nvSpPr>
        <p:spPr>
          <a:xfrm rot="5400000">
            <a:off x="-2049165" y="2049161"/>
            <a:ext cx="6858001" cy="2759679"/>
          </a:xfrm>
          <a:prstGeom prst="trapezoid">
            <a:avLst>
              <a:gd name="adj" fmla="val 69236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Трапеция 3"/>
          <p:cNvSpPr/>
          <p:nvPr/>
        </p:nvSpPr>
        <p:spPr>
          <a:xfrm rot="16200000" flipH="1">
            <a:off x="6015682" y="621956"/>
            <a:ext cx="6858001" cy="5642920"/>
          </a:xfrm>
          <a:prstGeom prst="trapezoid">
            <a:avLst>
              <a:gd name="adj" fmla="val 33718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магнитный диск 9"/>
          <p:cNvSpPr/>
          <p:nvPr/>
        </p:nvSpPr>
        <p:spPr>
          <a:xfrm>
            <a:off x="2261287" y="4457697"/>
            <a:ext cx="1923535" cy="1128584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61" b="96569" l="10000" r="93125">
                        <a14:foregroundMark x1="66875" y1="31373" x2="66875" y2="313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05448" y="2821460"/>
            <a:ext cx="1524000" cy="1943100"/>
          </a:xfrm>
          <a:prstGeom prst="rect">
            <a:avLst/>
          </a:prstGeom>
        </p:spPr>
      </p:pic>
      <p:sp>
        <p:nvSpPr>
          <p:cNvPr id="11" name="Выноска-облако 10"/>
          <p:cNvSpPr/>
          <p:nvPr/>
        </p:nvSpPr>
        <p:spPr>
          <a:xfrm>
            <a:off x="1360787" y="1941556"/>
            <a:ext cx="1701114" cy="895862"/>
          </a:xfrm>
          <a:prstGeom prst="cloudCallout">
            <a:avLst>
              <a:gd name="adj1" fmla="val 19028"/>
              <a:gd name="adj2" fmla="val 625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 печаль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67" b="94419" l="0" r="95947">
                        <a14:foregroundMark x1="77002" y1="68372" x2="77002" y2="683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53449" y="4058984"/>
            <a:ext cx="2909679" cy="152729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9658" y="2126899"/>
            <a:ext cx="3667244" cy="20628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scene3d>
            <a:camera prst="perspectiveContrastingLeftFacing"/>
            <a:lightRig rig="threePt" dir="t"/>
          </a:scene3d>
        </p:spPr>
      </p:pic>
      <p:pic>
        <p:nvPicPr>
          <p:cNvPr id="14" name="Рисунок 1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9635" y="3814261"/>
            <a:ext cx="1938696" cy="1938696"/>
          </a:xfrm>
          <a:prstGeom prst="rect">
            <a:avLst/>
          </a:prstGeom>
        </p:spPr>
      </p:pic>
      <p:pic>
        <p:nvPicPr>
          <p:cNvPr id="15" name="Рисунок 14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17444" y1="22556" x2="50889" y2="5000"/>
                        <a14:foregroundMark x1="60000" y1="6111" x2="86667" y2="22000"/>
                        <a14:foregroundMark x1="45778" y1="5000" x2="18556" y2="14000"/>
                        <a14:foregroundMark x1="43000" y1="95667" x2="66778" y2="94556"/>
                        <a14:foregroundMark x1="46889" y1="69000" x2="61667" y2="69667"/>
                        <a14:foregroundMark x1="46889" y1="63889" x2="47444" y2="718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91621" y="6031640"/>
            <a:ext cx="730968" cy="73096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101" y="2350061"/>
            <a:ext cx="1360895" cy="143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54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0876" y="161926"/>
            <a:ext cx="2247900" cy="22479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85924" y="161926"/>
            <a:ext cx="362902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Грусть — отрицательная эмоция, с которой мы сталкиваемся во время неприятных моментов жизни; противоположность радости. Мы испытываем грусть, когда проигрываем, когда нарушаются наши планы. Эмоция показывает, что ожидания человека не воплотились в реальность. Также грусть появляется, когда мы читаем тоскливые книги или смотрим фильмы, где с главными героями происходит нечто печальное.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7850" y="4276725"/>
            <a:ext cx="3124200" cy="20828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819900" y="2663757"/>
            <a:ext cx="393382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фильме грусть одна </a:t>
            </a:r>
            <a:r>
              <a:rPr lang="ru-RU" dirty="0"/>
              <a:t>из пяти основных эмоций в сознании </a:t>
            </a:r>
            <a:r>
              <a:rPr lang="ru-RU" dirty="0" smtClean="0"/>
              <a:t>главного героя. Всегда </a:t>
            </a:r>
            <a:r>
              <a:rPr lang="ru-RU" dirty="0"/>
              <a:t>грустит.</a:t>
            </a:r>
          </a:p>
          <a:p>
            <a:endParaRPr lang="ru-RU" dirty="0"/>
          </a:p>
          <a:p>
            <a:r>
              <a:rPr lang="ru-RU" dirty="0"/>
              <a:t>Никто в команде эмоций не знает точной роли Печали. Она желает проявить свой оптимизм и помочь </a:t>
            </a:r>
            <a:r>
              <a:rPr lang="ru-RU" dirty="0" smtClean="0"/>
              <a:t>главному герою </a:t>
            </a:r>
            <a:r>
              <a:rPr lang="ru-RU" dirty="0"/>
              <a:t>всегда оставаться счастливой, но находит это трудным занятием. Иногда кажется, что самым лучшим вариантом будет лечь на пол и хорошенько поплакать!</a:t>
            </a:r>
          </a:p>
        </p:txBody>
      </p:sp>
      <p:pic>
        <p:nvPicPr>
          <p:cNvPr id="9" name="Рисунок 8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081" y="5829260"/>
            <a:ext cx="1688738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51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" y="14414"/>
            <a:ext cx="12192003" cy="2069759"/>
          </a:xfrm>
          <a:prstGeom prst="rect">
            <a:avLst/>
          </a:prstGeom>
          <a:solidFill>
            <a:srgbClr val="934BC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7068" y="4802657"/>
            <a:ext cx="12192003" cy="2069759"/>
          </a:xfrm>
          <a:prstGeom prst="rect">
            <a:avLst/>
          </a:prstGeom>
          <a:solidFill>
            <a:srgbClr val="934BC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609968" y="1911178"/>
            <a:ext cx="2875005" cy="3064476"/>
          </a:xfrm>
          <a:prstGeom prst="rect">
            <a:avLst/>
          </a:prstGeom>
          <a:solidFill>
            <a:srgbClr val="A568D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рапеция 2"/>
          <p:cNvSpPr/>
          <p:nvPr/>
        </p:nvSpPr>
        <p:spPr>
          <a:xfrm rot="5400000">
            <a:off x="-624019" y="624015"/>
            <a:ext cx="6858001" cy="5609971"/>
          </a:xfrm>
          <a:prstGeom prst="trapezoid">
            <a:avLst>
              <a:gd name="adj" fmla="val 33949"/>
            </a:avLst>
          </a:prstGeom>
          <a:solidFill>
            <a:srgbClr val="B685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Трапеция 3"/>
          <p:cNvSpPr/>
          <p:nvPr/>
        </p:nvSpPr>
        <p:spPr>
          <a:xfrm rot="16200000" flipH="1">
            <a:off x="6946557" y="1552831"/>
            <a:ext cx="6858001" cy="3781169"/>
          </a:xfrm>
          <a:prstGeom prst="trapezoid">
            <a:avLst>
              <a:gd name="adj" fmla="val 49776"/>
            </a:avLst>
          </a:prstGeom>
          <a:solidFill>
            <a:srgbClr val="B685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магнитный диск 7"/>
          <p:cNvSpPr/>
          <p:nvPr/>
        </p:nvSpPr>
        <p:spPr>
          <a:xfrm>
            <a:off x="4646914" y="4617050"/>
            <a:ext cx="2000250" cy="1038225"/>
          </a:xfrm>
          <a:prstGeom prst="flowChartMagneticDisk">
            <a:avLst/>
          </a:prstGeom>
          <a:solidFill>
            <a:srgbClr val="D8BE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02" b="98947" l="3125" r="95000">
                        <a14:foregroundMark x1="66875" y1="13684" x2="66875" y2="13684"/>
                        <a14:foregroundMark x1="70625" y1="12281" x2="70625" y2="12281"/>
                        <a14:foregroundMark x1="35000" y1="17895" x2="31875" y2="15439"/>
                        <a14:foregroundMark x1="30000" y1="12632" x2="27500" y2="8070"/>
                        <a14:foregroundMark x1="7500" y1="4912" x2="5000" y2="7719"/>
                        <a14:foregroundMark x1="6875" y1="12632" x2="10625" y2="14386"/>
                        <a14:foregroundMark x1="21875" y1="11228" x2="20625" y2="9123"/>
                        <a14:foregroundMark x1="18750" y1="8772" x2="14375" y2="80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04871" y="2191908"/>
            <a:ext cx="1524000" cy="2714625"/>
          </a:xfrm>
          <a:prstGeom prst="rect">
            <a:avLst/>
          </a:prstGeom>
        </p:spPr>
      </p:pic>
      <p:sp>
        <p:nvSpPr>
          <p:cNvPr id="9" name="Выноска-облако 8"/>
          <p:cNvSpPr/>
          <p:nvPr/>
        </p:nvSpPr>
        <p:spPr>
          <a:xfrm>
            <a:off x="2447411" y="1231557"/>
            <a:ext cx="2162432" cy="1330668"/>
          </a:xfrm>
          <a:prstGeom prst="cloudCallout">
            <a:avLst>
              <a:gd name="adj1" fmla="val 67262"/>
              <a:gd name="adj2" fmla="val 66079"/>
            </a:avLst>
          </a:prstGeom>
          <a:solidFill>
            <a:srgbClr val="D79E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 страх</a:t>
            </a:r>
            <a:endParaRPr lang="ru-RU" dirty="0"/>
          </a:p>
        </p:txBody>
      </p:sp>
      <p:pic>
        <p:nvPicPr>
          <p:cNvPr id="10" name="Рисунок 9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5773" y="3740506"/>
            <a:ext cx="1938696" cy="1938696"/>
          </a:xfrm>
          <a:prstGeom prst="rect">
            <a:avLst/>
          </a:prstGeom>
        </p:spPr>
      </p:pic>
      <p:pic>
        <p:nvPicPr>
          <p:cNvPr id="11" name="Рисунок 10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83705" y="5837536"/>
            <a:ext cx="1270064" cy="88352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714724" y="2991380"/>
            <a:ext cx="3535009" cy="198427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scene3d>
            <a:camera prst="perspectiveContrastingRightFacing"/>
            <a:lightRig rig="threePt" dir="t"/>
          </a:scene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972" y="2562225"/>
            <a:ext cx="3583560" cy="190500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26705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75" y="4657725"/>
            <a:ext cx="4038600" cy="20193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4026" y="271463"/>
            <a:ext cx="3485863" cy="209073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33214" y="2371727"/>
            <a:ext cx="426748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Страх — это непосредственная реакция на опасность. Эмоция, которая возникает в ответ на реальную или воображаемую угрозу.</a:t>
            </a:r>
          </a:p>
          <a:p>
            <a:r>
              <a:rPr lang="ru-RU" dirty="0"/>
              <a:t>Тревога — это реакция на неопределенность, когда человек ожидает неприятных событий, но не уверен в их наступлении.</a:t>
            </a:r>
          </a:p>
          <a:p>
            <a:r>
              <a:rPr lang="ru-RU" dirty="0"/>
              <a:t>Фобия — это неконтролируемый, иррациональный страх перед ситуацией, которая может и не представлять реальной угрозы. Ключевое слово здесь «иррациональный», поскольку ребенок часто и сам понимает, что бояться нечего, но справиться с собой не может.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534150" y="271463"/>
            <a:ext cx="436245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фильме страх </a:t>
            </a:r>
            <a:r>
              <a:rPr lang="ru-RU" dirty="0"/>
              <a:t>представляет собой одну из пяти эмоций, проживающих в </a:t>
            </a:r>
            <a:r>
              <a:rPr lang="ru-RU" dirty="0" smtClean="0"/>
              <a:t>сознании главного героя . </a:t>
            </a:r>
            <a:r>
              <a:rPr lang="ru-RU" dirty="0"/>
              <a:t>Страх показывает неуверенность в себе.</a:t>
            </a:r>
          </a:p>
          <a:p>
            <a:endParaRPr lang="ru-RU" dirty="0"/>
          </a:p>
          <a:p>
            <a:r>
              <a:rPr lang="ru-RU" dirty="0"/>
              <a:t>Основная обязанность Страха — обеспечить безопасность </a:t>
            </a:r>
            <a:r>
              <a:rPr lang="ru-RU" dirty="0" smtClean="0"/>
              <a:t>главного героя. </a:t>
            </a:r>
            <a:r>
              <a:rPr lang="ru-RU" dirty="0"/>
              <a:t>Он постоянно ищет потенциальные опасности и много времени проводит за их оценкой, находя все подводные камни и риски, с которыми </a:t>
            </a:r>
            <a:r>
              <a:rPr lang="ru-RU" dirty="0" smtClean="0"/>
              <a:t>главный герой </a:t>
            </a:r>
            <a:r>
              <a:rPr lang="ru-RU" dirty="0"/>
              <a:t>встречается каждый день. По его мнению существует лишь малое количество занятий, которые не представляют опасности.</a:t>
            </a:r>
          </a:p>
        </p:txBody>
      </p:sp>
      <p:pic>
        <p:nvPicPr>
          <p:cNvPr id="6" name="Рисунок 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839" y="5943521"/>
            <a:ext cx="1095375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94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7068" y="0"/>
            <a:ext cx="12192003" cy="2069759"/>
          </a:xfrm>
          <a:prstGeom prst="rect">
            <a:avLst/>
          </a:prstGeom>
          <a:solidFill>
            <a:srgbClr val="D2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7068" y="4802657"/>
            <a:ext cx="12192003" cy="2069759"/>
          </a:xfrm>
          <a:prstGeom prst="rect">
            <a:avLst/>
          </a:prstGeom>
          <a:solidFill>
            <a:srgbClr val="D2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781168" y="1523999"/>
            <a:ext cx="4703805" cy="3805881"/>
          </a:xfrm>
          <a:prstGeom prst="rect">
            <a:avLst/>
          </a:prstGeom>
          <a:solidFill>
            <a:srgbClr val="FF4B4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рапеция 2"/>
          <p:cNvSpPr/>
          <p:nvPr/>
        </p:nvSpPr>
        <p:spPr>
          <a:xfrm rot="5400000">
            <a:off x="-1538419" y="1538416"/>
            <a:ext cx="6858001" cy="3781169"/>
          </a:xfrm>
          <a:prstGeom prst="trapezoid">
            <a:avLst>
              <a:gd name="adj" fmla="val 40408"/>
            </a:avLst>
          </a:prstGeom>
          <a:solidFill>
            <a:srgbClr val="FF858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Трапеция 3"/>
          <p:cNvSpPr/>
          <p:nvPr/>
        </p:nvSpPr>
        <p:spPr>
          <a:xfrm rot="16200000" flipH="1">
            <a:off x="6946557" y="1552831"/>
            <a:ext cx="6858001" cy="3781169"/>
          </a:xfrm>
          <a:prstGeom prst="trapezoid">
            <a:avLst>
              <a:gd name="adj" fmla="val 40408"/>
            </a:avLst>
          </a:prstGeom>
          <a:solidFill>
            <a:srgbClr val="FF858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магнитный диск 7"/>
          <p:cNvSpPr/>
          <p:nvPr/>
        </p:nvSpPr>
        <p:spPr>
          <a:xfrm>
            <a:off x="4386904" y="4747951"/>
            <a:ext cx="2495550" cy="950443"/>
          </a:xfrm>
          <a:prstGeom prst="flowChartMagneticDisk">
            <a:avLst/>
          </a:prstGeom>
          <a:solidFill>
            <a:srgbClr val="FF191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561" l="6250" r="93750">
                        <a14:foregroundMark x1="58750" y1="26829" x2="60000" y2="18049"/>
                        <a14:foregroundMark x1="68125" y1="23902" x2="65625" y2="16098"/>
                        <a14:foregroundMark x1="61250" y1="20976" x2="61250" y2="13659"/>
                        <a14:foregroundMark x1="49375" y1="18049" x2="50000" y2="11707"/>
                        <a14:foregroundMark x1="35625" y1="18537" x2="35000" y2="12683"/>
                        <a14:foregroundMark x1="30000" y1="18537" x2="29375" y2="11707"/>
                        <a14:foregroundMark x1="82500" y1="66341" x2="82500" y2="66341"/>
                        <a14:backgroundMark x1="16250" y1="91707" x2="16250" y2="9170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13443" y="2437964"/>
            <a:ext cx="2042471" cy="2616916"/>
          </a:xfrm>
          <a:prstGeom prst="rect">
            <a:avLst/>
          </a:prstGeom>
        </p:spPr>
      </p:pic>
      <p:sp>
        <p:nvSpPr>
          <p:cNvPr id="9" name="Выноска-облако 8"/>
          <p:cNvSpPr/>
          <p:nvPr/>
        </p:nvSpPr>
        <p:spPr>
          <a:xfrm>
            <a:off x="6655914" y="1819533"/>
            <a:ext cx="1556697" cy="1028700"/>
          </a:xfrm>
          <a:prstGeom prst="cloudCallout">
            <a:avLst>
              <a:gd name="adj1" fmla="val -73454"/>
              <a:gd name="adj2" fmla="val 80093"/>
            </a:avLst>
          </a:prstGeom>
          <a:solidFill>
            <a:srgbClr val="FF1D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 гнев!</a:t>
            </a:r>
            <a:endParaRPr lang="ru-RU" dirty="0"/>
          </a:p>
        </p:txBody>
      </p:sp>
      <p:pic>
        <p:nvPicPr>
          <p:cNvPr id="10" name="Рисунок 9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5025" y="3778603"/>
            <a:ext cx="1938696" cy="1938696"/>
          </a:xfrm>
          <a:prstGeom prst="rect">
            <a:avLst/>
          </a:prstGeom>
        </p:spPr>
      </p:pic>
      <p:pic>
        <p:nvPicPr>
          <p:cNvPr id="11" name="Рисунок 10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73829" y="5837536"/>
            <a:ext cx="1218171" cy="84742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5296" y="2162181"/>
            <a:ext cx="2709332" cy="152399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scene3d>
            <a:camera prst="perspectiveContrastingRightFacing"/>
            <a:lightRig rig="threePt" dir="t"/>
          </a:scene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399" y="2638425"/>
            <a:ext cx="2735265" cy="153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97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0" y="214313"/>
            <a:ext cx="3671982" cy="205263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2051" y="3848101"/>
            <a:ext cx="4315877" cy="287654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72678" y="835790"/>
            <a:ext cx="390525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Гнев — </a:t>
            </a:r>
            <a:r>
              <a:rPr lang="ru-RU" dirty="0"/>
              <a:t>Это непроизвольное, незапланированное проявление злости с раздражением, зачастую сопровождающееся вспышкой словесной и физической активности. Во время гнева малыш кричит, плачет, вытягивает ноги и руки. Для вспышек характерно активное течение вначале и постепенное затухание в конце.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457950" y="2274838"/>
            <a:ext cx="451485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фильме гнев является </a:t>
            </a:r>
            <a:r>
              <a:rPr lang="ru-RU" dirty="0"/>
              <a:t>одной из пяти эмоций, находящейся в разуме </a:t>
            </a:r>
            <a:r>
              <a:rPr lang="ru-RU" dirty="0" smtClean="0"/>
              <a:t>главного героя и </a:t>
            </a:r>
            <a:r>
              <a:rPr lang="ru-RU" dirty="0"/>
              <a:t>управляющей её сознанием.</a:t>
            </a:r>
          </a:p>
          <a:p>
            <a:endParaRPr lang="ru-RU" dirty="0"/>
          </a:p>
          <a:p>
            <a:r>
              <a:rPr lang="ru-RU" dirty="0"/>
              <a:t>Гнев очень тщательно следит за справедливостью по отношению </a:t>
            </a:r>
            <a:r>
              <a:rPr lang="ru-RU" dirty="0" smtClean="0"/>
              <a:t>к главному герою. </a:t>
            </a:r>
            <a:r>
              <a:rPr lang="ru-RU" dirty="0"/>
              <a:t>Он очень вспыльчив и взрывоопасен (в прямом смысле), особенно тогда, когда события протекают не так, как было запланировано. Гнев нетерпелив и остро реагирует на все недостатки жизни.</a:t>
            </a:r>
          </a:p>
        </p:txBody>
      </p:sp>
      <p:pic>
        <p:nvPicPr>
          <p:cNvPr id="6" name="Рисунок 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682" y="5810171"/>
            <a:ext cx="1688738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48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" y="14414"/>
            <a:ext cx="12192003" cy="20697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7068" y="4802657"/>
            <a:ext cx="12192003" cy="20697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781168" y="1911178"/>
            <a:ext cx="4703805" cy="306447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рапеция 2"/>
          <p:cNvSpPr/>
          <p:nvPr/>
        </p:nvSpPr>
        <p:spPr>
          <a:xfrm rot="5400000">
            <a:off x="-1538419" y="1538416"/>
            <a:ext cx="6858001" cy="3781169"/>
          </a:xfrm>
          <a:prstGeom prst="trapezoid">
            <a:avLst>
              <a:gd name="adj" fmla="val 50430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Трапеция 3"/>
          <p:cNvSpPr/>
          <p:nvPr/>
        </p:nvSpPr>
        <p:spPr>
          <a:xfrm rot="16200000" flipH="1">
            <a:off x="6946557" y="1552831"/>
            <a:ext cx="6858001" cy="3781169"/>
          </a:xfrm>
          <a:prstGeom prst="trapezoid">
            <a:avLst>
              <a:gd name="adj" fmla="val 49776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магнитный диск 7"/>
          <p:cNvSpPr/>
          <p:nvPr/>
        </p:nvSpPr>
        <p:spPr>
          <a:xfrm>
            <a:off x="3000633" y="4792878"/>
            <a:ext cx="3247767" cy="893547"/>
          </a:xfrm>
          <a:prstGeom prst="flowChartMagneticDis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3750" r="100000">
                        <a14:foregroundMark x1="71250" y1="19915" x2="71250" y2="19915"/>
                        <a14:foregroundMark x1="73125" y1="40678" x2="73125" y2="406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80936" y="2737533"/>
            <a:ext cx="1524000" cy="2247900"/>
          </a:xfrm>
          <a:prstGeom prst="rect">
            <a:avLst/>
          </a:prstGeom>
        </p:spPr>
      </p:pic>
      <p:sp>
        <p:nvSpPr>
          <p:cNvPr id="9" name="Выноска-облако 8"/>
          <p:cNvSpPr/>
          <p:nvPr/>
        </p:nvSpPr>
        <p:spPr>
          <a:xfrm>
            <a:off x="1952369" y="1911178"/>
            <a:ext cx="2314831" cy="994717"/>
          </a:xfrm>
          <a:prstGeom prst="cloudCallout">
            <a:avLst>
              <a:gd name="adj1" fmla="val 37406"/>
              <a:gd name="adj2" fmla="val 52990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 брезгливость </a:t>
            </a:r>
            <a:endParaRPr lang="ru-RU" dirty="0"/>
          </a:p>
        </p:txBody>
      </p:sp>
      <p:pic>
        <p:nvPicPr>
          <p:cNvPr id="10" name="Рисунок 9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6123" y="3898840"/>
            <a:ext cx="1938696" cy="1938696"/>
          </a:xfrm>
          <a:prstGeom prst="rect">
            <a:avLst/>
          </a:prstGeom>
        </p:spPr>
      </p:pic>
      <p:pic>
        <p:nvPicPr>
          <p:cNvPr id="11" name="Рисунок 10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05776" y="5834705"/>
            <a:ext cx="1023295" cy="102329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038" y="2408536"/>
            <a:ext cx="3794962" cy="2140359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24784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2299" y="266700"/>
            <a:ext cx="2828925" cy="161568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0725" y="4414837"/>
            <a:ext cx="3263101" cy="217646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285874" y="771525"/>
            <a:ext cx="436245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Брезгливость -- это "особое" отношение к чистоте и "особое" соблюдение правил гигиены (как бы не испачкаться). Вот это "особое" отношение и формируется фобиями и страшилками. </a:t>
            </a:r>
            <a:br>
              <a:rPr lang="ru-RU" dirty="0"/>
            </a:br>
            <a:r>
              <a:rPr lang="ru-RU" dirty="0" smtClean="0"/>
              <a:t>Так же ощущение </a:t>
            </a:r>
            <a:r>
              <a:rPr lang="ru-RU" dirty="0"/>
              <a:t>неприязни и отвращения, возникающее по отношению к определенным объектам. Брезгливый человек старается избегать предметов или людей, контакт с которыми вызывает у </a:t>
            </a:r>
            <a:r>
              <a:rPr lang="ru-RU" dirty="0" smtClean="0"/>
              <a:t>него отторжение.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638924" y="2551837"/>
            <a:ext cx="392430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фильме Брезгливость </a:t>
            </a:r>
            <a:r>
              <a:rPr lang="ru-RU" dirty="0"/>
              <a:t>- одна из пяти </a:t>
            </a:r>
            <a:r>
              <a:rPr lang="ru-RU" dirty="0" smtClean="0"/>
              <a:t>эмоций главного героя.</a:t>
            </a:r>
          </a:p>
          <a:p>
            <a:r>
              <a:rPr lang="ru-RU" dirty="0" smtClean="0"/>
              <a:t>Брезгливость </a:t>
            </a:r>
            <a:r>
              <a:rPr lang="ru-RU" dirty="0"/>
              <a:t>отталкивает </a:t>
            </a:r>
            <a:r>
              <a:rPr lang="ru-RU" dirty="0" smtClean="0"/>
              <a:t>главного героя от </a:t>
            </a:r>
            <a:r>
              <a:rPr lang="ru-RU" dirty="0"/>
              <a:t>отравления (физического и социального.) Она появилась, когда </a:t>
            </a:r>
            <a:r>
              <a:rPr lang="ru-RU" dirty="0" smtClean="0"/>
              <a:t>родитель главного героя кормил его брокколи</a:t>
            </a:r>
            <a:r>
              <a:rPr lang="ru-RU" dirty="0"/>
              <a:t>. Брезгливость </a:t>
            </a:r>
            <a:r>
              <a:rPr lang="ru-RU" dirty="0" smtClean="0"/>
              <a:t>отвергла </a:t>
            </a:r>
            <a:r>
              <a:rPr lang="ru-RU" dirty="0"/>
              <a:t>тарелку с брокколи. </a:t>
            </a:r>
          </a:p>
        </p:txBody>
      </p:sp>
      <p:sp>
        <p:nvSpPr>
          <p:cNvPr id="6" name="Стрелка влево 5">
            <a:hlinkClick r:id="rId5" action="ppaction://hlinksldjump"/>
          </p:cNvPr>
          <p:cNvSpPr/>
          <p:nvPr/>
        </p:nvSpPr>
        <p:spPr>
          <a:xfrm>
            <a:off x="452436" y="5848350"/>
            <a:ext cx="1666875" cy="876300"/>
          </a:xfrm>
          <a:prstGeom prst="leftArrow">
            <a:avLst/>
          </a:prstGeom>
          <a:solidFill>
            <a:srgbClr val="FF1D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84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95501" y="1371599"/>
            <a:ext cx="7724774" cy="29622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prstTxWarp prst="textTriangle">
              <a:avLst>
                <a:gd name="adj" fmla="val 52063"/>
              </a:avLst>
            </a:prstTxWarp>
            <a:spAutoFit/>
          </a:bodyPr>
          <a:lstStyle/>
          <a:p>
            <a:pPr algn="ctr"/>
            <a:r>
              <a:rPr lang="ru-RU" dirty="0" smtClean="0">
                <a:solidFill>
                  <a:srgbClr val="FF1D1D"/>
                </a:solidFill>
                <a:latin typeface="Arial Black" panose="020B0A04020102020204" pitchFamily="34" charset="0"/>
              </a:rPr>
              <a:t>Спасибо за то, что выбрали наш музей для веселого и познавательного времяпрепровождения!</a:t>
            </a:r>
            <a:endParaRPr lang="ru-RU" dirty="0">
              <a:solidFill>
                <a:srgbClr val="FF1D1D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83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630</Words>
  <Application>Microsoft Office PowerPoint</Application>
  <PresentationFormat>Широкоэкранный</PresentationFormat>
  <Paragraphs>28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Дмитрий</dc:creator>
  <cp:lastModifiedBy>Дмитрий</cp:lastModifiedBy>
  <cp:revision>19</cp:revision>
  <dcterms:created xsi:type="dcterms:W3CDTF">2022-11-10T20:54:14Z</dcterms:created>
  <dcterms:modified xsi:type="dcterms:W3CDTF">2022-12-23T09:19:38Z</dcterms:modified>
</cp:coreProperties>
</file>